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Fira Sans Extra Condensed Medium"/>
      <p:regular r:id="rId32"/>
      <p:bold r:id="rId33"/>
      <p:italic r:id="rId34"/>
      <p:boldItalic r:id="rId35"/>
    </p:embeddedFont>
    <p:embeddedFont>
      <p:font typeface="Roboto Condensed"/>
      <p:regular r:id="rId36"/>
      <p:bold r:id="rId37"/>
      <p:italic r:id="rId38"/>
      <p:boldItalic r:id="rId39"/>
    </p:embeddedFont>
    <p:embeddedFont>
      <p:font typeface="Squada One"/>
      <p:regular r:id="rId40"/>
    </p:embeddedFont>
    <p:embeddedFont>
      <p:font typeface="Roboto Condensed Light"/>
      <p:regular r:id="rId41"/>
      <p:bold r:id="rId42"/>
      <p:italic r:id="rId43"/>
      <p:boldItalic r:id="rId44"/>
    </p:embeddedFont>
    <p:embeddedFont>
      <p:font typeface="Exo 2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quadaOne-regular.fntdata"/><Relationship Id="rId20" Type="http://schemas.openxmlformats.org/officeDocument/2006/relationships/slide" Target="slides/slide16.xml"/><Relationship Id="rId42" Type="http://schemas.openxmlformats.org/officeDocument/2006/relationships/font" Target="fonts/RobotoCondensedLight-bold.fntdata"/><Relationship Id="rId41" Type="http://schemas.openxmlformats.org/officeDocument/2006/relationships/font" Target="fonts/RobotoCondensedLight-regular.fntdata"/><Relationship Id="rId22" Type="http://schemas.openxmlformats.org/officeDocument/2006/relationships/slide" Target="slides/slide18.xml"/><Relationship Id="rId44" Type="http://schemas.openxmlformats.org/officeDocument/2006/relationships/font" Target="fonts/RobotoCondensedLight-boldItalic.fntdata"/><Relationship Id="rId21" Type="http://schemas.openxmlformats.org/officeDocument/2006/relationships/slide" Target="slides/slide17.xml"/><Relationship Id="rId43" Type="http://schemas.openxmlformats.org/officeDocument/2006/relationships/font" Target="fonts/RobotoCondensedLight-italic.fntdata"/><Relationship Id="rId24" Type="http://schemas.openxmlformats.org/officeDocument/2006/relationships/slide" Target="slides/slide20.xml"/><Relationship Id="rId46" Type="http://schemas.openxmlformats.org/officeDocument/2006/relationships/font" Target="fonts/Exo2-bold.fntdata"/><Relationship Id="rId23" Type="http://schemas.openxmlformats.org/officeDocument/2006/relationships/slide" Target="slides/slide19.xml"/><Relationship Id="rId45" Type="http://schemas.openxmlformats.org/officeDocument/2006/relationships/font" Target="fonts/Exo2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Exo2-boldItalic.fntdata"/><Relationship Id="rId25" Type="http://schemas.openxmlformats.org/officeDocument/2006/relationships/slide" Target="slides/slide21.xml"/><Relationship Id="rId47" Type="http://schemas.openxmlformats.org/officeDocument/2006/relationships/font" Target="fonts/Exo2-italic.fntdata"/><Relationship Id="rId28" Type="http://schemas.openxmlformats.org/officeDocument/2006/relationships/font" Target="fonts/Robot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Medium-bold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Medium-regular.fntdata"/><Relationship Id="rId13" Type="http://schemas.openxmlformats.org/officeDocument/2006/relationships/slide" Target="slides/slide9.xml"/><Relationship Id="rId35" Type="http://schemas.openxmlformats.org/officeDocument/2006/relationships/font" Target="fonts/FiraSansExtraCondensedMedium-boldItalic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Medium-italic.fntdata"/><Relationship Id="rId15" Type="http://schemas.openxmlformats.org/officeDocument/2006/relationships/slide" Target="slides/slide11.xml"/><Relationship Id="rId37" Type="http://schemas.openxmlformats.org/officeDocument/2006/relationships/font" Target="fonts/RobotoCondensed-bold.fntdata"/><Relationship Id="rId14" Type="http://schemas.openxmlformats.org/officeDocument/2006/relationships/slide" Target="slides/slide10.xml"/><Relationship Id="rId36" Type="http://schemas.openxmlformats.org/officeDocument/2006/relationships/font" Target="fonts/RobotoCondensed-regular.fntdata"/><Relationship Id="rId17" Type="http://schemas.openxmlformats.org/officeDocument/2006/relationships/slide" Target="slides/slide13.xml"/><Relationship Id="rId39" Type="http://schemas.openxmlformats.org/officeDocument/2006/relationships/font" Target="fonts/RobotoCondensed-boldItalic.fntdata"/><Relationship Id="rId16" Type="http://schemas.openxmlformats.org/officeDocument/2006/relationships/slide" Target="slides/slide12.xml"/><Relationship Id="rId38" Type="http://schemas.openxmlformats.org/officeDocument/2006/relationships/font" Target="fonts/RobotoCondensed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ad56e0f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ad56e0f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def775b2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def775b2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def775b2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def775b2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def775b2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def775b2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def775b2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def775b2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def775b2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def775b2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def775b2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def775b2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def775b2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def775b2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def775b2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def775b2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def775b2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def775b2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def775b2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def775b2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def775b2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def775b2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def775b2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def775b2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ad56e0fa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ad56e0fa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ad1c0703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ad1c0703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ad1c0703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ad1c0703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def775b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def775b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ad56e0fa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ad56e0fa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def775b2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def775b2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def775b2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def775b2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98125" y="911400"/>
            <a:ext cx="8826600" cy="4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CS2030 LAB 3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B12A</a:t>
            </a:r>
            <a:endParaRPr/>
          </a:p>
        </p:txBody>
      </p:sp>
      <p:cxnSp>
        <p:nvCxnSpPr>
          <p:cNvPr id="139" name="Google Shape;139;p27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870650" y="106800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Try to modularise your methods as much as possible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As a general rule of thumb, try limiting the length of your methods to 30 or at most 40 lines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Exceeding that limit means that your code can probably be shortened/abstracted away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01" name="Google Shape;201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Modularisation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idx="1" type="body"/>
          </p:nvPr>
        </p:nvSpPr>
        <p:spPr>
          <a:xfrm>
            <a:off x="870650" y="106800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If an object is immutable, that means that its state should not be changed after its creation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Make instance variables private and final (can probably relax the access modifier to protected if there are subclasses that need to know about the existence of some instance variables)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Setter methods should return new instances of the object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07" name="Google Shape;207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Immutability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idx="1" type="body"/>
          </p:nvPr>
        </p:nvSpPr>
        <p:spPr>
          <a:xfrm>
            <a:off x="870650" y="106800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Interfaces provide a contract which specifies some form of behaviour (usually in the form of methods) that implementing objects must conform to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For example, if the Shape3D interface has a getVolume() method, then all classes which implement the Shape3D interface must provide concrete implementations of that method</a:t>
            </a:r>
            <a:endParaRPr sz="17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13" name="Google Shape;213;p3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870650" y="106800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Java allows for multiple inheritance through interfaces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Interface methods are public and abstract by default (do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 </a:t>
            </a:r>
            <a:r>
              <a:rPr lang="en" sz="1700">
                <a:solidFill>
                  <a:schemeClr val="dk1"/>
                </a:solidFill>
              </a:rPr>
              <a:t>need to use those two keywords when declaring interface methods)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Can use the default keyword to provide concrete implementations of methods in interfaces (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</a:t>
            </a:r>
            <a:r>
              <a:rPr lang="en" sz="1700">
                <a:solidFill>
                  <a:schemeClr val="dk1"/>
                </a:solidFill>
              </a:rPr>
              <a:t>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recommended</a:t>
            </a:r>
            <a:r>
              <a:rPr lang="en" sz="1700">
                <a:solidFill>
                  <a:schemeClr val="dk1"/>
                </a:solidFill>
              </a:rPr>
              <a:t>)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19" name="Google Shape;219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870650" y="106800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Abstract classes are similar to interfaces because they also specify some form of behaviour subclasses must conform to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Java does not allow for multiple inheritance through classes, so subclasses can only extend from one class (e.g. if a subclass already extends from class A then it cannot extend from class B, regardless of whether A or B are abstract)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25" name="Google Shape;225;p4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Classes</a:t>
            </a:r>
            <a:endParaRPr b="0"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idx="1" type="body"/>
          </p:nvPr>
        </p:nvSpPr>
        <p:spPr>
          <a:xfrm>
            <a:off x="870650" y="106800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Methods in abstract classes are concrete by default (must provide an implementation inside the abstract class itself)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Access modifiers apply as per normal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Can use the </a:t>
            </a:r>
            <a:r>
              <a:rPr i="1" lang="en" sz="1700">
                <a:solidFill>
                  <a:schemeClr val="dk1"/>
                </a:solidFill>
              </a:rPr>
              <a:t>abstract </a:t>
            </a:r>
            <a:r>
              <a:rPr lang="en" sz="1700">
                <a:solidFill>
                  <a:schemeClr val="dk1"/>
                </a:solidFill>
              </a:rPr>
              <a:t>keyword to declare an abstract method (subclasses must implement this method, unless they themselves are abstract)</a:t>
            </a:r>
            <a:endParaRPr sz="17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31" name="Google Shape;231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Classes</a:t>
            </a:r>
            <a:endParaRPr b="0"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idx="1" type="body"/>
          </p:nvPr>
        </p:nvSpPr>
        <p:spPr>
          <a:xfrm>
            <a:off x="939925" y="1469450"/>
            <a:ext cx="6919200" cy="1543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 public class A extends B implements C, D, E {</a:t>
            </a:r>
            <a:endParaRPr i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    // Code</a:t>
            </a:r>
            <a:endParaRPr i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}</a:t>
            </a:r>
            <a:endParaRPr i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37" name="Google Shape;237;p4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of Declaration (Interfaces and Abstract Classes)</a:t>
            </a:r>
            <a:endParaRPr b="0"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/>
          <p:nvPr>
            <p:ph idx="1" type="body"/>
          </p:nvPr>
        </p:nvSpPr>
        <p:spPr>
          <a:xfrm>
            <a:off x="1112400" y="1570225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Superclass followed by interface(s). Can consider using the keywords in alphabetical order to remember the order (extends before implements)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Interfaces are separated with commas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Use the @Override tag to ensure that you are overriding/implementing methods properly (compile error if there are mistakes in the code/not actually overriding a parent/interface method)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43" name="Google Shape;243;p4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of Declaration (Interfaces and Abstract Classes)</a:t>
            </a:r>
            <a:endParaRPr b="0"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9" name="Google Shape;249;p44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50" name="Google Shape;250;p44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4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Practical Assessment 1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>
            <p:ph idx="1" type="body"/>
          </p:nvPr>
        </p:nvSpPr>
        <p:spPr>
          <a:xfrm>
            <a:off x="870650" y="106800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If you have any midterm examinations that coincide directly before or after your practical examination, please help us to fill in this survey to help you book a venue for you to attend your midterm examinations if necessary.</a:t>
            </a:r>
            <a:endParaRPr sz="17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57" name="Google Shape;257;p4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PA1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5" name="Google Shape;145;p28"/>
          <p:cNvSpPr txBox="1"/>
          <p:nvPr>
            <p:ph idx="2" type="ctrTitle"/>
          </p:nvPr>
        </p:nvSpPr>
        <p:spPr>
          <a:xfrm>
            <a:off x="466696" y="544428"/>
            <a:ext cx="197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Lab 2 Recap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46" name="Google Shape;146;p28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7" name="Google Shape;147;p28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8" name="Google Shape;148;p28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49" name="Google Shape;149;p28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8"/>
          <p:cNvSpPr txBox="1"/>
          <p:nvPr>
            <p:ph idx="2" type="ctrTitle"/>
          </p:nvPr>
        </p:nvSpPr>
        <p:spPr>
          <a:xfrm>
            <a:off x="466696" y="1515803"/>
            <a:ext cx="197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PA1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51" name="Google Shape;151;p28"/>
          <p:cNvSpPr txBox="1"/>
          <p:nvPr>
            <p:ph idx="2" type="ctrTitle"/>
          </p:nvPr>
        </p:nvSpPr>
        <p:spPr>
          <a:xfrm>
            <a:off x="466696" y="2487153"/>
            <a:ext cx="197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Start coding!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/>
          <p:nvPr>
            <p:ph idx="1" type="body"/>
          </p:nvPr>
        </p:nvSpPr>
        <p:spPr>
          <a:xfrm>
            <a:off x="870650" y="106800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 practical assessment will last 100 minutes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You will be coding in the PE node (the server that you SSH into every week)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Important: Please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plan </a:t>
            </a:r>
            <a:r>
              <a:rPr lang="en" sz="1700">
                <a:solidFill>
                  <a:schemeClr val="dk1"/>
                </a:solidFill>
              </a:rPr>
              <a:t>and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think </a:t>
            </a:r>
            <a:r>
              <a:rPr lang="en" sz="1700">
                <a:solidFill>
                  <a:schemeClr val="dk1"/>
                </a:solidFill>
              </a:rPr>
              <a:t>about your program’s design before writing any code!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Full marks if you finish the PE within the assessment period and pass all hidden test cases on CodeCrunch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Moderation period of one week to modify your code for correctness; the lesser the modifications, the higher the final moderated score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Style is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 </a:t>
            </a:r>
            <a:r>
              <a:rPr lang="en" sz="1700">
                <a:solidFill>
                  <a:schemeClr val="dk1"/>
                </a:solidFill>
              </a:rPr>
              <a:t>graded for the PA</a:t>
            </a:r>
            <a:endParaRPr sz="17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63" name="Google Shape;263;p4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PA1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/>
          <p:nvPr>
            <p:ph idx="1" type="body"/>
          </p:nvPr>
        </p:nvSpPr>
        <p:spPr>
          <a:xfrm>
            <a:off x="870650" y="106800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Topic coverage: PA1 will cover topics tested until lab 3 (today’s lab)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69" name="Google Shape;269;p4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PA1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/>
          <p:nvPr>
            <p:ph idx="1" type="body"/>
          </p:nvPr>
        </p:nvSpPr>
        <p:spPr>
          <a:xfrm>
            <a:off x="1112400" y="129905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 survey has been released on LumiNUS for you to provide teaching feedback about the module so far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Please fill it in so that we can continue to improve on the teaching materials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75" name="Google Shape;275;p4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Mid-Semester Teaching Feedback Survey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 txBox="1"/>
          <p:nvPr>
            <p:ph type="ctrTitle"/>
          </p:nvPr>
        </p:nvSpPr>
        <p:spPr>
          <a:xfrm>
            <a:off x="2341350" y="2098650"/>
            <a:ext cx="4461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Attendance</a:t>
            </a:r>
            <a:endParaRPr sz="5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ctrTitle"/>
          </p:nvPr>
        </p:nvSpPr>
        <p:spPr>
          <a:xfrm>
            <a:off x="2341350" y="2098650"/>
            <a:ext cx="4461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Attendance</a:t>
            </a:r>
            <a:endParaRPr sz="5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2" name="Google Shape;162;p30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63" name="Google Shape;163;p3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30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Code style &amp; Coding concepts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870650" y="1085725"/>
            <a:ext cx="6919200" cy="37002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// Redundant if-else statement</a:t>
            </a:r>
            <a:endParaRPr sz="17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if (</a:t>
            </a:r>
            <a:r>
              <a:rPr b="1" i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booleanMethod</a:t>
            </a:r>
            <a:r>
              <a:rPr i="1" lang="en" sz="1700">
                <a:solidFill>
                  <a:schemeClr val="dk1"/>
                </a:solidFill>
              </a:rPr>
              <a:t>(parameter) == true) {</a:t>
            </a:r>
            <a:r>
              <a:rPr lang="en" sz="1700">
                <a:solidFill>
                  <a:schemeClr val="dk1"/>
                </a:solidFill>
              </a:rPr>
              <a:t> </a:t>
            </a:r>
            <a:r>
              <a:rPr lang="en" sz="1700">
                <a:solidFill>
                  <a:srgbClr val="FFFFFF"/>
                </a:solidFill>
              </a:rPr>
              <a:t> // if true == true???</a:t>
            </a:r>
            <a:endParaRPr sz="1700">
              <a:solidFill>
                <a:srgbClr val="FFFFFF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return true; </a:t>
            </a:r>
            <a:r>
              <a:rPr lang="en" sz="1700">
                <a:solidFill>
                  <a:schemeClr val="dk1"/>
                </a:solidFill>
              </a:rPr>
              <a:t>   </a:t>
            </a:r>
            <a:r>
              <a:rPr lang="en" sz="1700">
                <a:solidFill>
                  <a:srgbClr val="FFFFFF"/>
                </a:solidFill>
              </a:rPr>
              <a:t>// return true if true == true</a:t>
            </a:r>
            <a:endParaRPr sz="17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} else {</a:t>
            </a:r>
            <a:endParaRPr i="1" sz="17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    return false;  </a:t>
            </a:r>
            <a:r>
              <a:rPr lang="en" sz="1700">
                <a:solidFill>
                  <a:schemeClr val="dk1"/>
                </a:solidFill>
              </a:rPr>
              <a:t>  </a:t>
            </a:r>
            <a:r>
              <a:rPr lang="en" sz="1700">
                <a:solidFill>
                  <a:srgbClr val="FFFFFF"/>
                </a:solidFill>
              </a:rPr>
              <a:t>// return false if false != true</a:t>
            </a:r>
            <a:endParaRPr sz="17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}</a:t>
            </a:r>
            <a:endParaRPr i="1"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// Better</a:t>
            </a:r>
            <a:endParaRPr sz="17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return </a:t>
            </a:r>
            <a:r>
              <a:rPr b="1" i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booleanMethod</a:t>
            </a:r>
            <a:r>
              <a:rPr i="1" lang="en" sz="1700">
                <a:solidFill>
                  <a:schemeClr val="dk1"/>
                </a:solidFill>
              </a:rPr>
              <a:t>(parameter);  </a:t>
            </a:r>
            <a:r>
              <a:rPr lang="en" sz="1700">
                <a:solidFill>
                  <a:schemeClr val="dk1"/>
                </a:solidFill>
              </a:rPr>
              <a:t>  </a:t>
            </a:r>
            <a:r>
              <a:rPr lang="en" sz="1700">
                <a:solidFill>
                  <a:srgbClr val="FFFFFF"/>
                </a:solidFill>
              </a:rPr>
              <a:t>// Just return the result</a:t>
            </a:r>
            <a:endParaRPr sz="17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70" name="Google Shape;170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Expressions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870650" y="1085725"/>
            <a:ext cx="6919200" cy="14760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if (condition) {  </a:t>
            </a:r>
            <a:r>
              <a:rPr lang="en" sz="1700">
                <a:solidFill>
                  <a:schemeClr val="dk1"/>
                </a:solidFill>
              </a:rPr>
              <a:t>  </a:t>
            </a:r>
            <a:r>
              <a:rPr lang="en" sz="1700">
                <a:solidFill>
                  <a:srgbClr val="FFFFFF"/>
                </a:solidFill>
              </a:rPr>
              <a:t>// some code</a:t>
            </a:r>
            <a:endParaRPr sz="17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} else {</a:t>
            </a:r>
            <a:endParaRPr i="1"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}</a:t>
            </a:r>
            <a:endParaRPr i="1"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You do not need to end every if statement with an else statement. Using if by itself will suffice (e.g. in the following code example)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76" name="Google Shape;176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if-else Statements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870650" y="3323075"/>
            <a:ext cx="6919200" cy="14760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if (condition) {    </a:t>
            </a:r>
            <a:r>
              <a:rPr i="1" lang="en" sz="1700">
                <a:solidFill>
                  <a:srgbClr val="FFFFFF"/>
                </a:solidFill>
              </a:rPr>
              <a:t>// some code</a:t>
            </a:r>
            <a:endParaRPr i="1" sz="17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}   </a:t>
            </a:r>
            <a:r>
              <a:rPr i="1" lang="en" sz="1700">
                <a:solidFill>
                  <a:srgbClr val="FFFFFF"/>
                </a:solidFill>
              </a:rPr>
              <a:t> // do not need else here</a:t>
            </a:r>
            <a:endParaRPr i="1" sz="17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870650" y="1068000"/>
            <a:ext cx="691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Do not name your cruise variable c1; name it cruise1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Single letter variable names are ok for loop counters (i, j, k, etc; but probably bad style if you need more than 2 or at most 3 nested loops; modularise some of the code)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Data structures typically have plural names (e.g. a cruise array should be named “cruises” instead of “cruise”)</a:t>
            </a:r>
            <a:endParaRPr sz="17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83" name="Google Shape;183;p3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Names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idx="1" type="body"/>
          </p:nvPr>
        </p:nvSpPr>
        <p:spPr>
          <a:xfrm>
            <a:off x="887950" y="1192350"/>
            <a:ext cx="6919200" cy="2758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public class Circle {</a:t>
            </a:r>
            <a:endParaRPr i="1"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    private final double radius;</a:t>
            </a:r>
            <a:endParaRPr i="1"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    public Circle(double r) {</a:t>
            </a:r>
            <a:endParaRPr i="1"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        radius = r;</a:t>
            </a:r>
            <a:endParaRPr i="1"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    }</a:t>
            </a:r>
            <a:endParaRPr i="1"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}</a:t>
            </a:r>
            <a:endParaRPr i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89" name="Google Shape;189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Names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905275" y="1192350"/>
            <a:ext cx="6919200" cy="2758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You do not need to give the radius that’s being passed into the constructor a different name just because the word “radius” has already been used to name the instance variable. Just call “radius” instead of “r” and use the </a:t>
            </a:r>
            <a:r>
              <a:rPr i="1" lang="en" sz="1700">
                <a:solidFill>
                  <a:schemeClr val="dk1"/>
                </a:solidFill>
              </a:rPr>
              <a:t>this </a:t>
            </a:r>
            <a:r>
              <a:rPr lang="en" sz="1700">
                <a:solidFill>
                  <a:schemeClr val="dk1"/>
                </a:solidFill>
              </a:rPr>
              <a:t>keyword to differentiate between the two e.g. </a:t>
            </a:r>
            <a:r>
              <a:rPr i="1" lang="en" sz="1700">
                <a:solidFill>
                  <a:schemeClr val="dk1"/>
                </a:solidFill>
              </a:rPr>
              <a:t>this.radius</a:t>
            </a:r>
            <a:endParaRPr i="1"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95" name="Google Shape;195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Modularisation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